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embeddedFontLst>
    <p:embeddedFont>
      <p:font typeface="Arial Black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rialBlack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Shape 21"/>
          <p:cNvGrpSpPr/>
          <p:nvPr/>
        </p:nvGrpSpPr>
        <p:grpSpPr>
          <a:xfrm>
            <a:off x="319087" y="1752600"/>
            <a:ext cx="8824913" cy="5129212"/>
            <a:chOff x="319087" y="1752600"/>
            <a:chExt cx="8824913" cy="5129212"/>
          </a:xfrm>
        </p:grpSpPr>
        <p:sp>
          <p:nvSpPr>
            <p:cNvPr id="22" name="Shape 22"/>
            <p:cNvSpPr/>
            <p:nvPr/>
          </p:nvSpPr>
          <p:spPr>
            <a:xfrm>
              <a:off x="333375" y="1752600"/>
              <a:ext cx="8810625" cy="5105399"/>
            </a:xfrm>
            <a:custGeom>
              <a:pathLst>
                <a:path extrusionOk="0" h="120000" w="120000">
                  <a:moveTo>
                    <a:pt x="7243" y="0"/>
                  </a:moveTo>
                  <a:lnTo>
                    <a:pt x="7200" y="48134"/>
                  </a:lnTo>
                  <a:lnTo>
                    <a:pt x="0" y="48134"/>
                  </a:lnTo>
                  <a:lnTo>
                    <a:pt x="129" y="119776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7243" y="0"/>
                  </a:lnTo>
                  <a:lnTo>
                    <a:pt x="7243" y="0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838200" y="3810000"/>
              <a:ext cx="8305799" cy="30480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319087" y="3773487"/>
              <a:ext cx="5484812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5D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838200" y="1752600"/>
              <a:ext cx="7769225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5D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319087" y="3773487"/>
              <a:ext cx="47625" cy="3108325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16000" y="119999"/>
                  </a:lnTo>
                  <a:lnTo>
                    <a:pt x="120000" y="22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628562"/>
                </a:gs>
                <a:gs pos="100000">
                  <a:srgbClr val="006600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838200" y="1752600"/>
              <a:ext cx="46036" cy="511968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11724" y="14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628562"/>
                </a:gs>
                <a:gs pos="100000">
                  <a:srgbClr val="006600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" name="Shape 28"/>
          <p:cNvSpPr txBox="1"/>
          <p:nvPr>
            <p:ph type="ctrTitle"/>
          </p:nvPr>
        </p:nvSpPr>
        <p:spPr>
          <a:xfrm>
            <a:off x="990600" y="1905000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x="990600" y="3962400"/>
            <a:ext cx="6781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9906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468687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319087" y="1828800"/>
            <a:ext cx="8824913" cy="5029200"/>
            <a:chOff x="319087" y="1828800"/>
            <a:chExt cx="8824913" cy="5029200"/>
          </a:xfrm>
        </p:grpSpPr>
        <p:sp>
          <p:nvSpPr>
            <p:cNvPr id="7" name="Shape 7"/>
            <p:cNvSpPr/>
            <p:nvPr/>
          </p:nvSpPr>
          <p:spPr>
            <a:xfrm>
              <a:off x="838200" y="4618037"/>
              <a:ext cx="8305799" cy="22399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333375" y="1828800"/>
              <a:ext cx="8810625" cy="5029199"/>
            </a:xfrm>
            <a:custGeom>
              <a:pathLst>
                <a:path extrusionOk="0" h="120000" w="120000">
                  <a:moveTo>
                    <a:pt x="7135" y="66818"/>
                  </a:moveTo>
                  <a:lnTo>
                    <a:pt x="0" y="66818"/>
                  </a:lnTo>
                  <a:lnTo>
                    <a:pt x="0" y="119999"/>
                  </a:lnTo>
                  <a:lnTo>
                    <a:pt x="120000" y="119999"/>
                  </a:lnTo>
                  <a:lnTo>
                    <a:pt x="120000" y="0"/>
                  </a:lnTo>
                  <a:lnTo>
                    <a:pt x="7135" y="0"/>
                  </a:lnTo>
                  <a:lnTo>
                    <a:pt x="7135" y="66818"/>
                  </a:lnTo>
                  <a:close/>
                </a:path>
              </a:pathLst>
            </a:custGeom>
            <a:solidFill>
              <a:schemeClr val="lt2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838200" y="4654550"/>
              <a:ext cx="8305799" cy="220345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838200" y="1828800"/>
              <a:ext cx="7313612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5D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838200" y="1828800"/>
              <a:ext cx="46036" cy="283368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11724" y="14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628562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836612" y="4610100"/>
              <a:ext cx="46036" cy="2247900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120000" y="119999"/>
                  </a:lnTo>
                  <a:lnTo>
                    <a:pt x="115862" y="2033"/>
                  </a:lnTo>
                  <a:lnTo>
                    <a:pt x="0" y="0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rgbClr val="628562"/>
                </a:gs>
                <a:gs pos="100000">
                  <a:srgbClr val="006600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319087" y="4610100"/>
              <a:ext cx="4570411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5D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319087" y="4610100"/>
              <a:ext cx="47625" cy="22479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16000" y="119999"/>
                  </a:lnTo>
                  <a:lnTo>
                    <a:pt x="120000" y="22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628562"/>
                </a:gs>
                <a:gs pos="100000">
                  <a:srgbClr val="006600">
                    <a:alpha val="980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" name="Shape 15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8" name="Shape 18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x="990600" y="1905000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Verbs… </a:t>
            </a:r>
          </a:p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990600" y="3962400"/>
            <a:ext cx="6781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Most Important Part of Speech… Every Sentence Must Have One.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Verbs make or break the sentence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most people think of “descriptive writing”- they think adjectives. 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However, it is VERBS that do the creative work.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Verbs are the engine of a sentence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Verb choice is the key to “good” writing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What is a verb?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most basic verb is the action verb…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action verb (aka transitive) expresses a physical or mental action. It is the verb that we all recognize.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i.e. Run, jump, study, looked, saw, heard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Action verbs in action 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 </a:t>
            </a:r>
            <a:r>
              <a:rPr b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threw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ball. = physical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Mike imagines great things. = mental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Billy </a:t>
            </a:r>
            <a:r>
              <a:rPr b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rode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yellow bus to school.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Auxiliary Verbs 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Aka helping verbs come before the main verb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 forms: to be, to have, to do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can function as “main” verbs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Auxiliary verbs 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Show state of being: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1" lang="en-US" sz="280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Am, is, are, was, were, be, being, been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are being verbs.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28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The vampire </a:t>
            </a:r>
            <a:r>
              <a:rPr b="0" i="0" lang="en-US" sz="2800" u="sng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was</a:t>
            </a:r>
            <a:r>
              <a:rPr b="0" i="0" lang="en-US" sz="28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at the door.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being verbs plus </a:t>
            </a:r>
            <a:r>
              <a:rPr b="0" i="1" lang="en-US" sz="280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have, has, had, shall, will, should, would, may, might, must, can,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0" i="1" lang="en-US" sz="280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could</a:t>
            </a:r>
            <a:r>
              <a:rPr b="0" i="0" lang="en-US" sz="280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helping verbs.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28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He </a:t>
            </a:r>
            <a:r>
              <a:rPr b="0" i="0" lang="en-US" sz="2800" u="sng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should have</a:t>
            </a:r>
            <a:r>
              <a:rPr b="0" i="0" lang="en-US" sz="2800" u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flown</a:t>
            </a:r>
            <a:r>
              <a:rPr b="0" i="0" lang="en-US" sz="28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through the window.       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Linking Verbs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AutoNum type="arabicPeriod" startAt="2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 (connect) the subject of a sentence to a noun or an adjective in the predicate: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─ The dark man at the prom </a:t>
            </a:r>
            <a:r>
              <a:rPr b="0" i="0" lang="en-US" sz="2800" u="none" cap="none" strike="noStrike">
                <a:solidFill>
                  <a:srgbClr val="66FF33"/>
                </a:solidFill>
                <a:latin typeface="Arial Black"/>
                <a:ea typeface="Arial Black"/>
                <a:cs typeface="Arial Black"/>
                <a:sym typeface="Arial Black"/>
              </a:rPr>
              <a:t>was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a vampire.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─ The vampire </a:t>
            </a:r>
            <a:r>
              <a:rPr b="0" i="0" lang="en-US" sz="2800" u="none" cap="none" strike="noStrike">
                <a:solidFill>
                  <a:srgbClr val="66FF33"/>
                </a:solidFill>
                <a:latin typeface="Arial Black"/>
                <a:ea typeface="Arial Black"/>
                <a:cs typeface="Arial Black"/>
                <a:sym typeface="Arial Black"/>
              </a:rPr>
              <a:t>had been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attractive, in a ghoulish sort of way.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Linking Verbs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 linking verbs: </a:t>
            </a: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is, am, are, was, were, has been, might have been, </a:t>
            </a:r>
            <a:r>
              <a:rPr b="1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etc</a:t>
            </a: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become, seem, appear, feel, look, sound, taste, </a:t>
            </a:r>
            <a:r>
              <a:rPr b="1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etc</a:t>
            </a: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lass Layers">
  <a:themeElements>
    <a:clrScheme name="default">
      <a:dk1>
        <a:srgbClr val="FFFFFF"/>
      </a:dk1>
      <a:lt1>
        <a:srgbClr val="008000"/>
      </a:lt1>
      <a:dk2>
        <a:srgbClr val="FFFFB7"/>
      </a:dk2>
      <a:lt2>
        <a:srgbClr val="006600"/>
      </a:lt2>
      <a:accent1>
        <a:srgbClr val="99CC00"/>
      </a:accent1>
      <a:accent2>
        <a:srgbClr val="00CC00"/>
      </a:accent2>
      <a:accent3>
        <a:srgbClr val="008000"/>
      </a:accent3>
      <a:accent4>
        <a:srgbClr val="99CC00"/>
      </a:accent4>
      <a:accent5>
        <a:srgbClr val="00CC00"/>
      </a:accent5>
      <a:accent6>
        <a:srgbClr val="008000"/>
      </a:accent6>
      <a:hlink>
        <a:srgbClr val="99FF66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